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00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05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69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91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43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96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82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49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99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D07D3-E3F7-489C-BC87-DC3256458F07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991D-65C4-48E8-8A65-3BAAA240B6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12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.it/costituzione-italiana/parte-prima-diritti-e-doveri-dei-cittadini/titolo-ii-rapporti-etico-social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.it/costituzione-italiana/parte-prima-diritti-e-doveri-dei-cittadini/titolo-ii-rapporti-etico-social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.it/costituzione-italiana/parte-prima-diritti-e-doveri-dei-cittadini/titolo-ii-rapporti-etico-social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.it/costituzione-italiana/parte-prima-diritti-e-doveri-dei-cittadini/titolo-ii-rapporti-etico-social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.it/costituzione-italiana/parte-prima-diritti-e-doveri-dei-cittadini/titolo-ii-rapporti-etico-sociali" TargetMode="External"/><Relationship Id="rId7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.it/costituzione-italiana/parte-prima-diritti-e-doveri-dei-cittadini/titolo-ii-rapporti-etico-sociali" TargetMode="External"/><Relationship Id="rId7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3297" y="158536"/>
            <a:ext cx="9144000" cy="607583"/>
          </a:xfrm>
        </p:spPr>
        <p:txBody>
          <a:bodyPr>
            <a:noAutofit/>
          </a:bodyPr>
          <a:lstStyle/>
          <a:p>
            <a:r>
              <a:rPr lang="it-IT" sz="4000" dirty="0" smtClean="0"/>
              <a:t>Rapporti etico-sociali</a:t>
            </a:r>
            <a:endParaRPr lang="it-IT" sz="4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37" y="1338262"/>
            <a:ext cx="1836909" cy="122237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02637" y="873211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/>
              </a:rPr>
              <a:t>Art. 29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723503" y="1548714"/>
            <a:ext cx="29656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Repubblica riconosce i diritti della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famiglia</a:t>
            </a:r>
            <a:r>
              <a:rPr lang="it-IT" dirty="0"/>
              <a:t> come società naturale fondata sul matrimonio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matrimonio</a:t>
            </a:r>
            <a:r>
              <a:rPr lang="it-IT" dirty="0"/>
              <a:t> è ordinato sull'eguaglianza morale e giuridica dei coniugi, con i limiti stabiliti dalla legge a garanzia dell'unità familiare.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054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3297" y="158536"/>
            <a:ext cx="9144000" cy="607583"/>
          </a:xfrm>
        </p:spPr>
        <p:txBody>
          <a:bodyPr>
            <a:noAutofit/>
          </a:bodyPr>
          <a:lstStyle/>
          <a:p>
            <a:r>
              <a:rPr lang="it-IT" sz="4000" dirty="0" smtClean="0"/>
              <a:t>Rapporti etico-sociali</a:t>
            </a:r>
            <a:endParaRPr lang="it-IT" sz="4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37" y="1338262"/>
            <a:ext cx="1836909" cy="122237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02637" y="873211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/>
              </a:rPr>
              <a:t>Art. 29</a:t>
            </a:r>
            <a:endParaRPr lang="it-IT" dirty="0"/>
          </a:p>
        </p:txBody>
      </p:sp>
      <p:pic>
        <p:nvPicPr>
          <p:cNvPr id="1028" name="Picture 4" descr="Risultati immagini per simpson educazi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488" y="1338262"/>
            <a:ext cx="1148614" cy="122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821589" y="86752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30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901514" y="1338262"/>
            <a:ext cx="45884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È dovere e diritto dei genitori mantenere, istruire ed educare i figli, anche se nati fuori del matrimonio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Nei casi di incapacità dei genitori, la legge provvede a che siano assolti i loro compiti.</a:t>
            </a:r>
          </a:p>
          <a:p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legge assicura ai figli nati fuori del matrimonio ogni tutela giuridica e sociale, compatibile con i diritti dei membri della famiglia legittima.</a:t>
            </a:r>
          </a:p>
          <a:p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legge detta le norme e i limiti per la ricerca della paternità.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162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3297" y="158536"/>
            <a:ext cx="9144000" cy="607583"/>
          </a:xfrm>
        </p:spPr>
        <p:txBody>
          <a:bodyPr>
            <a:noAutofit/>
          </a:bodyPr>
          <a:lstStyle/>
          <a:p>
            <a:r>
              <a:rPr lang="it-IT" sz="4000" dirty="0" smtClean="0"/>
              <a:t>Rapporti etico-sociali</a:t>
            </a:r>
            <a:endParaRPr lang="it-IT" sz="4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37" y="1338262"/>
            <a:ext cx="1836909" cy="122237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02637" y="873211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/>
              </a:rPr>
              <a:t>Art. 29</a:t>
            </a:r>
            <a:endParaRPr lang="it-IT" dirty="0"/>
          </a:p>
        </p:txBody>
      </p:sp>
      <p:pic>
        <p:nvPicPr>
          <p:cNvPr id="1028" name="Picture 4" descr="Risultati immagini per simpson educazi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488" y="1338262"/>
            <a:ext cx="1148614" cy="122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821589" y="86752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30</a:t>
            </a:r>
            <a:endParaRPr lang="it-IT" dirty="0"/>
          </a:p>
        </p:txBody>
      </p:sp>
      <p:pic>
        <p:nvPicPr>
          <p:cNvPr id="1030" name="Picture 6" descr="Risultati immagini per simpson famil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357" y="1338261"/>
            <a:ext cx="1576481" cy="118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491213" y="86752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31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647935" y="1338261"/>
            <a:ext cx="34598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Repubblica agevola con misure economiche e altre provvidenze la formazione della famiglia e l'adempimento dei compiti relativi, con particolare riguardo alle famiglie numerose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Protegge la maternità, l'infanzia e la gioventù, favorendo gli istituti necessari a tale scopo.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1618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3297" y="158536"/>
            <a:ext cx="9144000" cy="607583"/>
          </a:xfrm>
        </p:spPr>
        <p:txBody>
          <a:bodyPr>
            <a:noAutofit/>
          </a:bodyPr>
          <a:lstStyle/>
          <a:p>
            <a:r>
              <a:rPr lang="it-IT" sz="4000" dirty="0" smtClean="0"/>
              <a:t>Rapporti etico-sociali</a:t>
            </a:r>
            <a:endParaRPr lang="it-IT" sz="4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37" y="1338262"/>
            <a:ext cx="1836909" cy="122237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02637" y="873211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/>
              </a:rPr>
              <a:t>Art. 29</a:t>
            </a:r>
            <a:endParaRPr lang="it-IT" dirty="0"/>
          </a:p>
        </p:txBody>
      </p:sp>
      <p:pic>
        <p:nvPicPr>
          <p:cNvPr id="1028" name="Picture 4" descr="Risultati immagini per simpson educazi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488" y="1338262"/>
            <a:ext cx="1148614" cy="122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821589" y="86752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30</a:t>
            </a:r>
            <a:endParaRPr lang="it-IT" dirty="0"/>
          </a:p>
        </p:txBody>
      </p:sp>
      <p:pic>
        <p:nvPicPr>
          <p:cNvPr id="1030" name="Picture 6" descr="Risultati immagini per simpson famil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357" y="1338261"/>
            <a:ext cx="1576481" cy="118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491213" y="86752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31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637" y="3480615"/>
            <a:ext cx="2466975" cy="1857375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02637" y="304881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32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418703" y="3480615"/>
            <a:ext cx="65161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Repubblica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</a:t>
            </a:r>
            <a:r>
              <a:rPr lang="it-IT" dirty="0"/>
              <a:t> la salute come fondamentale diritto dell'individuo e interesse della collettività, e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garantisce</a:t>
            </a:r>
            <a:r>
              <a:rPr lang="it-IT" dirty="0"/>
              <a:t> cure gratuite agli indigenti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Nessuno</a:t>
            </a:r>
            <a:r>
              <a:rPr lang="it-IT" dirty="0"/>
              <a:t> può essere obbligato a un determinato trattamento sanitario se non per disposizione di legge. La legge non può in nessun caso violare i limiti imposti dal rispetto della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 umana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114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3297" y="158536"/>
            <a:ext cx="9144000" cy="607583"/>
          </a:xfrm>
        </p:spPr>
        <p:txBody>
          <a:bodyPr>
            <a:noAutofit/>
          </a:bodyPr>
          <a:lstStyle/>
          <a:p>
            <a:r>
              <a:rPr lang="it-IT" sz="4000" dirty="0" smtClean="0"/>
              <a:t>Rapporti etico-sociali</a:t>
            </a:r>
            <a:endParaRPr lang="it-IT" sz="4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37" y="1338262"/>
            <a:ext cx="1836909" cy="122237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02637" y="873211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/>
              </a:rPr>
              <a:t>Art. 29</a:t>
            </a:r>
            <a:endParaRPr lang="it-IT" dirty="0"/>
          </a:p>
        </p:txBody>
      </p:sp>
      <p:pic>
        <p:nvPicPr>
          <p:cNvPr id="1028" name="Picture 4" descr="Risultati immagini per simpson educazi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488" y="1338262"/>
            <a:ext cx="1148614" cy="122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821589" y="86752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30</a:t>
            </a:r>
            <a:endParaRPr lang="it-IT" dirty="0"/>
          </a:p>
        </p:txBody>
      </p:sp>
      <p:pic>
        <p:nvPicPr>
          <p:cNvPr id="1030" name="Picture 6" descr="Risultati immagini per simpson famil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357" y="1338261"/>
            <a:ext cx="1576481" cy="118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491213" y="86752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31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638" y="3480616"/>
            <a:ext cx="1734062" cy="130556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02637" y="304881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32</a:t>
            </a:r>
            <a:endParaRPr lang="it-IT" dirty="0"/>
          </a:p>
        </p:txBody>
      </p:sp>
      <p:pic>
        <p:nvPicPr>
          <p:cNvPr id="2050" name="Picture 2" descr="Risultati immagini per simpson scho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588" y="3499108"/>
            <a:ext cx="3754027" cy="201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2417934" y="3056025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33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425513" y="766119"/>
            <a:ext cx="560016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L'arte e la scienza </a:t>
            </a:r>
            <a:r>
              <a:rPr lang="it-IT" dirty="0"/>
              <a:t>sono libere e libero ne è l'insegnamento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Repubblica</a:t>
            </a:r>
            <a:r>
              <a:rPr lang="it-IT" dirty="0"/>
              <a:t> detta le norme generali sull'istruzione ed istituisce scuole statali per tutti gli ordini e gradi</a:t>
            </a:r>
            <a:r>
              <a:rPr lang="it-IT" dirty="0" smtClean="0"/>
              <a:t>. </a:t>
            </a:r>
          </a:p>
          <a:p>
            <a:endParaRPr lang="it-IT" dirty="0"/>
          </a:p>
          <a:p>
            <a:r>
              <a:rPr lang="it-IT" dirty="0"/>
              <a:t>Enti e privati hanno il diritto di istituire scuole ed istituti di educazione, senza oneri per lo Stato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La legge, nel fissare i diritti e gli obblighi delle scuole non statali che chiedono la parità, deve assicurare ad esse piena libertà e ai loro alunni un trattamento scolastico equipollente a quello degli alunni di scuole statali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È prescritto un esame di Stato per l'ammissione ai vari ordini e gradi di scuole o per la conclusione di essi e per l'abilitazione all'esercizio professionale.</a:t>
            </a:r>
          </a:p>
          <a:p>
            <a:endParaRPr lang="it-IT" dirty="0" smtClean="0"/>
          </a:p>
          <a:p>
            <a:r>
              <a:rPr lang="it-IT" dirty="0" smtClean="0"/>
              <a:t>Le </a:t>
            </a:r>
            <a:r>
              <a:rPr lang="it-IT" dirty="0"/>
              <a:t>istituzioni di alta cultura, università ed accademie, hanno il diritto di darsi ordinamenti autonomi nei limiti stabiliti dalle leggi dello Stato.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929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3297" y="158536"/>
            <a:ext cx="9144000" cy="607583"/>
          </a:xfrm>
        </p:spPr>
        <p:txBody>
          <a:bodyPr>
            <a:noAutofit/>
          </a:bodyPr>
          <a:lstStyle/>
          <a:p>
            <a:r>
              <a:rPr lang="it-IT" sz="4000" dirty="0" smtClean="0"/>
              <a:t>Rapporti etico-sociali</a:t>
            </a:r>
            <a:endParaRPr lang="it-IT" sz="40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37" y="1338262"/>
            <a:ext cx="1836909" cy="122237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02637" y="873211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/>
              </a:rPr>
              <a:t>Art. 29</a:t>
            </a:r>
            <a:endParaRPr lang="it-IT" dirty="0"/>
          </a:p>
        </p:txBody>
      </p:sp>
      <p:pic>
        <p:nvPicPr>
          <p:cNvPr id="1028" name="Picture 4" descr="Risultati immagini per simpson educazio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488" y="1338262"/>
            <a:ext cx="1148614" cy="122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821589" y="86752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30</a:t>
            </a:r>
            <a:endParaRPr lang="it-IT" dirty="0"/>
          </a:p>
        </p:txBody>
      </p:sp>
      <p:pic>
        <p:nvPicPr>
          <p:cNvPr id="1030" name="Picture 6" descr="Risultati immagini per simpson famil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357" y="1338261"/>
            <a:ext cx="1576481" cy="118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491213" y="86752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31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638" y="3480616"/>
            <a:ext cx="1734062" cy="130556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02637" y="3048814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32</a:t>
            </a:r>
            <a:endParaRPr lang="it-IT" dirty="0"/>
          </a:p>
        </p:txBody>
      </p:sp>
      <p:pic>
        <p:nvPicPr>
          <p:cNvPr id="2050" name="Picture 2" descr="Risultati immagini per simpson scho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588" y="3499108"/>
            <a:ext cx="3754027" cy="201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2417934" y="3056025"/>
            <a:ext cx="176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34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591833" y="3216523"/>
            <a:ext cx="56001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scuola è aperta a tutti</a:t>
            </a:r>
            <a:r>
              <a:rPr lang="it-IT" dirty="0" smtClean="0"/>
              <a:t>. </a:t>
            </a:r>
          </a:p>
          <a:p>
            <a:endParaRPr lang="it-IT" dirty="0"/>
          </a:p>
          <a:p>
            <a:r>
              <a:rPr lang="it-IT" dirty="0"/>
              <a:t>L'istruzione inferiore, impartita per almeno otto anni, è obbligatoria e gratuita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I capaci e meritevoli, anche se privi di mezzi, hanno diritto di raggiungere i gradi più alti degli studi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La Repubblica rende effettivo questo diritto con borse di studio, assegni alle famiglie ed altre provvidenze, che devono essere attribuite per concorso.</a:t>
            </a:r>
          </a:p>
        </p:txBody>
      </p:sp>
    </p:spTree>
    <p:extLst>
      <p:ext uri="{BB962C8B-B14F-4D97-AF65-F5344CB8AC3E}">
        <p14:creationId xmlns:p14="http://schemas.microsoft.com/office/powerpoint/2010/main" val="1938589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494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Rapporti etico-sociali</vt:lpstr>
      <vt:lpstr>Rapporti etico-sociali</vt:lpstr>
      <vt:lpstr>Rapporti etico-sociali</vt:lpstr>
      <vt:lpstr>Rapporti etico-sociali</vt:lpstr>
      <vt:lpstr>Rapporti etico-sociali</vt:lpstr>
      <vt:lpstr>Rapporti etico-sociali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Rapporti etico-sociali</dc:title>
  <dc:creator>roberto bin</dc:creator>
  <cp:lastModifiedBy>roberto bin</cp:lastModifiedBy>
  <cp:revision>3</cp:revision>
  <dcterms:created xsi:type="dcterms:W3CDTF">2017-12-13T09:46:17Z</dcterms:created>
  <dcterms:modified xsi:type="dcterms:W3CDTF">2017-12-13T10:03:21Z</dcterms:modified>
</cp:coreProperties>
</file>