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  <p:sldId id="260" r:id="rId6"/>
    <p:sldId id="262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07D3-E3F7-489C-BC87-DC3256458F07}" type="datetimeFigureOut">
              <a:rPr lang="it-IT" smtClean="0"/>
              <a:t>13/12/2017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991D-65C4-48E8-8A65-3BAAA240B6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3004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07D3-E3F7-489C-BC87-DC3256458F07}" type="datetimeFigureOut">
              <a:rPr lang="it-IT" smtClean="0"/>
              <a:t>13/12/2017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991D-65C4-48E8-8A65-3BAAA240B6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135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07D3-E3F7-489C-BC87-DC3256458F07}" type="datetimeFigureOut">
              <a:rPr lang="it-IT" smtClean="0"/>
              <a:t>13/12/2017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991D-65C4-48E8-8A65-3BAAA240B6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5053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07D3-E3F7-489C-BC87-DC3256458F07}" type="datetimeFigureOut">
              <a:rPr lang="it-IT" smtClean="0"/>
              <a:t>13/12/2017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991D-65C4-48E8-8A65-3BAAA240B6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14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07D3-E3F7-489C-BC87-DC3256458F07}" type="datetimeFigureOut">
              <a:rPr lang="it-IT" smtClean="0"/>
              <a:t>13/12/2017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991D-65C4-48E8-8A65-3BAAA240B6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0699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07D3-E3F7-489C-BC87-DC3256458F07}" type="datetimeFigureOut">
              <a:rPr lang="it-IT" smtClean="0"/>
              <a:t>13/12/2017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991D-65C4-48E8-8A65-3BAAA240B6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1919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07D3-E3F7-489C-BC87-DC3256458F07}" type="datetimeFigureOut">
              <a:rPr lang="it-IT" smtClean="0"/>
              <a:t>13/12/2017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991D-65C4-48E8-8A65-3BAAA240B6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2439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07D3-E3F7-489C-BC87-DC3256458F07}" type="datetimeFigureOut">
              <a:rPr lang="it-IT" smtClean="0"/>
              <a:t>13/12/2017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991D-65C4-48E8-8A65-3BAAA240B6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196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07D3-E3F7-489C-BC87-DC3256458F07}" type="datetimeFigureOut">
              <a:rPr lang="it-IT" smtClean="0"/>
              <a:t>13/12/2017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991D-65C4-48E8-8A65-3BAAA240B6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0820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07D3-E3F7-489C-BC87-DC3256458F07}" type="datetimeFigureOut">
              <a:rPr lang="it-IT" smtClean="0"/>
              <a:t>13/12/2017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991D-65C4-48E8-8A65-3BAAA240B6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8492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07D3-E3F7-489C-BC87-DC3256458F07}" type="datetimeFigureOut">
              <a:rPr lang="it-IT" smtClean="0"/>
              <a:t>13/12/2017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991D-65C4-48E8-8A65-3BAAA240B6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0995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D07D3-E3F7-489C-BC87-DC3256458F07}" type="datetimeFigureOut">
              <a:rPr lang="it-IT" smtClean="0"/>
              <a:t>13/12/2017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D991D-65C4-48E8-8A65-3BAAA240B6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6123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verno.it/costituzione-italiana/parte-prima-diritti-e-doveri-dei-cittadini/titolo-ii-rapporti-etico-sociali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verno.it/costituzione-italiana/parte-prima-diritti-e-doveri-dei-cittadini/titolo-ii-rapporti-etico-sociali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verno.it/costituzione-italiana/parte-prima-diritti-e-doveri-dei-cittadini/titolo-ii-rapporti-etico-sociali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verno.it/costituzione-italiana/parte-prima-diritti-e-doveri-dei-cittadini/titolo-ii-rapporti-etico-sociali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verno.it/costituzione-italiana/parte-prima-diritti-e-doveri-dei-cittadini/titolo-ii-rapporti-etico-sociali" TargetMode="External"/><Relationship Id="rId7" Type="http://schemas.openxmlformats.org/officeDocument/2006/relationships/image" Target="../media/image5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verno.it/costituzione-italiana/parte-prima-diritti-e-doveri-dei-cittadini/titolo-ii-rapporti-etico-sociali" TargetMode="External"/><Relationship Id="rId7" Type="http://schemas.openxmlformats.org/officeDocument/2006/relationships/image" Target="../media/image5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53297" y="158536"/>
            <a:ext cx="9144000" cy="607583"/>
          </a:xfrm>
        </p:spPr>
        <p:txBody>
          <a:bodyPr>
            <a:noAutofit/>
          </a:bodyPr>
          <a:lstStyle/>
          <a:p>
            <a:r>
              <a:rPr lang="it-IT" sz="4000" dirty="0" smtClean="0"/>
              <a:t>Rapporti etico-sociali</a:t>
            </a:r>
            <a:endParaRPr lang="it-IT" sz="4000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637" y="1338262"/>
            <a:ext cx="1836909" cy="1222379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502637" y="873211"/>
            <a:ext cx="176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hlinkClick r:id="rId3"/>
              </a:rPr>
              <a:t>Art. 29</a:t>
            </a:r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3723503" y="1548714"/>
            <a:ext cx="296562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La Repubblica riconosce i diritti della 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famiglia</a:t>
            </a:r>
            <a:r>
              <a:rPr lang="it-IT" dirty="0"/>
              <a:t> come società naturale fondata sul matrimonio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r>
              <a:rPr lang="it-IT" dirty="0"/>
              <a:t>Il 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matrimonio</a:t>
            </a:r>
            <a:r>
              <a:rPr lang="it-IT" dirty="0"/>
              <a:t> è ordinato sull'eguaglianza morale e giuridica dei coniugi, con i limiti stabiliti dalla legge a garanzia dell'unità familiare.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90541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53297" y="158536"/>
            <a:ext cx="9144000" cy="607583"/>
          </a:xfrm>
        </p:spPr>
        <p:txBody>
          <a:bodyPr>
            <a:noAutofit/>
          </a:bodyPr>
          <a:lstStyle/>
          <a:p>
            <a:r>
              <a:rPr lang="it-IT" sz="4000" dirty="0" smtClean="0"/>
              <a:t>Rapporti etico-sociali</a:t>
            </a:r>
            <a:endParaRPr lang="it-IT" sz="4000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637" y="1338262"/>
            <a:ext cx="1836909" cy="1222379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502637" y="873211"/>
            <a:ext cx="176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hlinkClick r:id="rId3"/>
              </a:rPr>
              <a:t>Art. 29</a:t>
            </a:r>
            <a:endParaRPr lang="it-IT" dirty="0"/>
          </a:p>
        </p:txBody>
      </p:sp>
      <p:pic>
        <p:nvPicPr>
          <p:cNvPr id="1028" name="Picture 4" descr="Risultati immagini per simpson educazion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3488" y="1338262"/>
            <a:ext cx="1148614" cy="1222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asellaDiTesto 7"/>
          <p:cNvSpPr txBox="1"/>
          <p:nvPr/>
        </p:nvSpPr>
        <p:spPr>
          <a:xfrm>
            <a:off x="2821589" y="867524"/>
            <a:ext cx="176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Art. 30</a:t>
            </a:r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4901514" y="1338262"/>
            <a:ext cx="458847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È dovere e diritto dei genitori mantenere, istruire ed educare i figli, anche se nati fuori del matrimonio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r>
              <a:rPr lang="it-IT" dirty="0"/>
              <a:t>Nei casi di incapacità dei genitori, la legge provvede a che siano assolti i loro compiti.</a:t>
            </a:r>
          </a:p>
          <a:p>
            <a:endParaRPr lang="it-IT" dirty="0" smtClean="0"/>
          </a:p>
          <a:p>
            <a:r>
              <a:rPr lang="it-IT" dirty="0" smtClean="0"/>
              <a:t>La </a:t>
            </a:r>
            <a:r>
              <a:rPr lang="it-IT" dirty="0"/>
              <a:t>legge assicura ai figli nati fuori del matrimonio ogni tutela giuridica e sociale, compatibile con i diritti dei membri della famiglia legittima.</a:t>
            </a:r>
          </a:p>
          <a:p>
            <a:endParaRPr lang="it-IT" dirty="0" smtClean="0"/>
          </a:p>
          <a:p>
            <a:r>
              <a:rPr lang="it-IT" dirty="0" smtClean="0"/>
              <a:t>La </a:t>
            </a:r>
            <a:r>
              <a:rPr lang="it-IT" dirty="0"/>
              <a:t>legge detta le norme e i limiti per la ricerca della paternità.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1626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53297" y="158536"/>
            <a:ext cx="9144000" cy="607583"/>
          </a:xfrm>
        </p:spPr>
        <p:txBody>
          <a:bodyPr>
            <a:noAutofit/>
          </a:bodyPr>
          <a:lstStyle/>
          <a:p>
            <a:r>
              <a:rPr lang="it-IT" sz="4000" dirty="0" smtClean="0"/>
              <a:t>Rapporti etico-sociali</a:t>
            </a:r>
            <a:endParaRPr lang="it-IT" sz="4000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637" y="1338262"/>
            <a:ext cx="1836909" cy="1222379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502637" y="873211"/>
            <a:ext cx="176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hlinkClick r:id="rId3"/>
              </a:rPr>
              <a:t>Art. 29</a:t>
            </a:r>
            <a:endParaRPr lang="it-IT" dirty="0"/>
          </a:p>
        </p:txBody>
      </p:sp>
      <p:pic>
        <p:nvPicPr>
          <p:cNvPr id="1028" name="Picture 4" descr="Risultati immagini per simpson educazion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3488" y="1338262"/>
            <a:ext cx="1148614" cy="1222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asellaDiTesto 7"/>
          <p:cNvSpPr txBox="1"/>
          <p:nvPr/>
        </p:nvSpPr>
        <p:spPr>
          <a:xfrm>
            <a:off x="2821589" y="867524"/>
            <a:ext cx="176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Art. 30</a:t>
            </a:r>
            <a:endParaRPr lang="it-IT" dirty="0"/>
          </a:p>
        </p:txBody>
      </p:sp>
      <p:pic>
        <p:nvPicPr>
          <p:cNvPr id="1030" name="Picture 6" descr="Risultati immagini per simpson family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4357" y="1338261"/>
            <a:ext cx="1576481" cy="1183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asellaDiTesto 9"/>
          <p:cNvSpPr txBox="1"/>
          <p:nvPr/>
        </p:nvSpPr>
        <p:spPr>
          <a:xfrm>
            <a:off x="4491213" y="867524"/>
            <a:ext cx="176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Art. 31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6647935" y="1338261"/>
            <a:ext cx="345989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La Repubblica agevola con misure economiche e altre provvidenze la formazione della famiglia e l'adempimento dei compiti relativi, con particolare riguardo alle famiglie numerose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r>
              <a:rPr lang="it-IT" dirty="0"/>
              <a:t>Protegge la maternità, l'infanzia e la gioventù, favorendo gli istituti necessari a tale scopo.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91618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53297" y="158536"/>
            <a:ext cx="9144000" cy="607583"/>
          </a:xfrm>
        </p:spPr>
        <p:txBody>
          <a:bodyPr>
            <a:noAutofit/>
          </a:bodyPr>
          <a:lstStyle/>
          <a:p>
            <a:r>
              <a:rPr lang="it-IT" sz="4000" dirty="0" smtClean="0"/>
              <a:t>Rapporti etico-sociali</a:t>
            </a:r>
            <a:endParaRPr lang="it-IT" sz="4000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637" y="1338262"/>
            <a:ext cx="1836909" cy="1222379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502637" y="873211"/>
            <a:ext cx="176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hlinkClick r:id="rId3"/>
              </a:rPr>
              <a:t>Art. 29</a:t>
            </a:r>
            <a:endParaRPr lang="it-IT" dirty="0"/>
          </a:p>
        </p:txBody>
      </p:sp>
      <p:pic>
        <p:nvPicPr>
          <p:cNvPr id="1028" name="Picture 4" descr="Risultati immagini per simpson educazion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3488" y="1338262"/>
            <a:ext cx="1148614" cy="1222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asellaDiTesto 7"/>
          <p:cNvSpPr txBox="1"/>
          <p:nvPr/>
        </p:nvSpPr>
        <p:spPr>
          <a:xfrm>
            <a:off x="2821589" y="867524"/>
            <a:ext cx="176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Art. 30</a:t>
            </a:r>
            <a:endParaRPr lang="it-IT" dirty="0"/>
          </a:p>
        </p:txBody>
      </p:sp>
      <p:pic>
        <p:nvPicPr>
          <p:cNvPr id="1030" name="Picture 6" descr="Risultati immagini per simpson family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4357" y="1338261"/>
            <a:ext cx="1576481" cy="1183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asellaDiTesto 9"/>
          <p:cNvSpPr txBox="1"/>
          <p:nvPr/>
        </p:nvSpPr>
        <p:spPr>
          <a:xfrm>
            <a:off x="4491213" y="867524"/>
            <a:ext cx="176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Art. 31</a:t>
            </a:r>
            <a:endParaRPr lang="it-IT" dirty="0"/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2637" y="3480615"/>
            <a:ext cx="2466975" cy="1857375"/>
          </a:xfrm>
          <a:prstGeom prst="rect">
            <a:avLst/>
          </a:prstGeom>
        </p:spPr>
      </p:pic>
      <p:sp>
        <p:nvSpPr>
          <p:cNvPr id="15" name="CasellaDiTesto 14"/>
          <p:cNvSpPr txBox="1"/>
          <p:nvPr/>
        </p:nvSpPr>
        <p:spPr>
          <a:xfrm>
            <a:off x="502637" y="3048814"/>
            <a:ext cx="176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Art. 32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418703" y="3480615"/>
            <a:ext cx="651612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La Repubblica 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tutela</a:t>
            </a:r>
            <a:r>
              <a:rPr lang="it-IT" dirty="0"/>
              <a:t> la salute come fondamentale diritto dell'individuo e interesse della collettività, e 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garantisce</a:t>
            </a:r>
            <a:r>
              <a:rPr lang="it-IT" dirty="0"/>
              <a:t> cure gratuite agli indigenti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Nessuno</a:t>
            </a:r>
            <a:r>
              <a:rPr lang="it-IT" dirty="0"/>
              <a:t> può essere obbligato a un determinato trattamento sanitario se non per disposizione di legge. La legge non può in nessun caso violare i limiti imposti dal rispetto della 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 umana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11145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53297" y="158536"/>
            <a:ext cx="9144000" cy="607583"/>
          </a:xfrm>
        </p:spPr>
        <p:txBody>
          <a:bodyPr>
            <a:noAutofit/>
          </a:bodyPr>
          <a:lstStyle/>
          <a:p>
            <a:r>
              <a:rPr lang="it-IT" sz="4000" dirty="0" smtClean="0"/>
              <a:t>Rapporti etico-sociali</a:t>
            </a:r>
            <a:endParaRPr lang="it-IT" sz="4000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637" y="1338262"/>
            <a:ext cx="1836909" cy="1222379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502637" y="873211"/>
            <a:ext cx="176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hlinkClick r:id="rId3"/>
              </a:rPr>
              <a:t>Art. 29</a:t>
            </a:r>
            <a:endParaRPr lang="it-IT" dirty="0"/>
          </a:p>
        </p:txBody>
      </p:sp>
      <p:pic>
        <p:nvPicPr>
          <p:cNvPr id="1028" name="Picture 4" descr="Risultati immagini per simpson educazion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3488" y="1338262"/>
            <a:ext cx="1148614" cy="1222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asellaDiTesto 7"/>
          <p:cNvSpPr txBox="1"/>
          <p:nvPr/>
        </p:nvSpPr>
        <p:spPr>
          <a:xfrm>
            <a:off x="2821589" y="867524"/>
            <a:ext cx="176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Art. 30</a:t>
            </a:r>
            <a:endParaRPr lang="it-IT" dirty="0"/>
          </a:p>
        </p:txBody>
      </p:sp>
      <p:pic>
        <p:nvPicPr>
          <p:cNvPr id="1030" name="Picture 6" descr="Risultati immagini per simpson family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4357" y="1338261"/>
            <a:ext cx="1576481" cy="1183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asellaDiTesto 9"/>
          <p:cNvSpPr txBox="1"/>
          <p:nvPr/>
        </p:nvSpPr>
        <p:spPr>
          <a:xfrm>
            <a:off x="4491213" y="867524"/>
            <a:ext cx="176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Art. 31</a:t>
            </a:r>
            <a:endParaRPr lang="it-IT" dirty="0"/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2638" y="3480616"/>
            <a:ext cx="1734062" cy="1305568"/>
          </a:xfrm>
          <a:prstGeom prst="rect">
            <a:avLst/>
          </a:prstGeom>
        </p:spPr>
      </p:pic>
      <p:sp>
        <p:nvSpPr>
          <p:cNvPr id="15" name="CasellaDiTesto 14"/>
          <p:cNvSpPr txBox="1"/>
          <p:nvPr/>
        </p:nvSpPr>
        <p:spPr>
          <a:xfrm>
            <a:off x="502637" y="3048814"/>
            <a:ext cx="176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Art. 32</a:t>
            </a:r>
            <a:endParaRPr lang="it-IT" dirty="0"/>
          </a:p>
        </p:txBody>
      </p:sp>
      <p:pic>
        <p:nvPicPr>
          <p:cNvPr id="2050" name="Picture 2" descr="Risultati immagini per simpson schoo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9588" y="3499108"/>
            <a:ext cx="3754027" cy="2012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asellaDiTesto 12"/>
          <p:cNvSpPr txBox="1"/>
          <p:nvPr/>
        </p:nvSpPr>
        <p:spPr>
          <a:xfrm>
            <a:off x="2417934" y="3056025"/>
            <a:ext cx="176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Art. 33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425513" y="766119"/>
            <a:ext cx="5600167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L'arte e la scienza </a:t>
            </a:r>
            <a:r>
              <a:rPr lang="it-IT" dirty="0"/>
              <a:t>sono libere e libero ne è l'insegnamento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r>
              <a:rPr lang="it-IT" dirty="0"/>
              <a:t>La 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Repubblica</a:t>
            </a:r>
            <a:r>
              <a:rPr lang="it-IT" dirty="0"/>
              <a:t> detta le norme generali sull'istruzione ed istituisce scuole statali per tutti gli ordini e gradi</a:t>
            </a:r>
            <a:r>
              <a:rPr lang="it-IT" dirty="0" smtClean="0"/>
              <a:t>. </a:t>
            </a:r>
          </a:p>
          <a:p>
            <a:endParaRPr lang="it-IT" dirty="0"/>
          </a:p>
          <a:p>
            <a:r>
              <a:rPr lang="it-IT" dirty="0"/>
              <a:t>Enti e privati hanno il diritto di istituire scuole ed istituti di educazione, senza oneri per lo Stato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r>
              <a:rPr lang="it-IT" dirty="0"/>
              <a:t>La legge, nel fissare i diritti e gli obblighi delle scuole non statali che chiedono la parità, deve assicurare ad esse piena libertà e ai loro alunni un trattamento scolastico equipollente a quello degli alunni di scuole statali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r>
              <a:rPr lang="it-IT" dirty="0"/>
              <a:t>È prescritto un esame di Stato per l'ammissione ai vari ordini e gradi di scuole o per la conclusione di essi e per l'abilitazione all'esercizio professionale.</a:t>
            </a:r>
          </a:p>
          <a:p>
            <a:endParaRPr lang="it-IT" dirty="0" smtClean="0"/>
          </a:p>
          <a:p>
            <a:r>
              <a:rPr lang="it-IT" dirty="0" smtClean="0"/>
              <a:t>Le </a:t>
            </a:r>
            <a:r>
              <a:rPr lang="it-IT" dirty="0"/>
              <a:t>istituzioni di alta cultura, università ed accademie, hanno il diritto di darsi ordinamenti autonomi nei limiti stabiliti dalle leggi dello Stato.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99296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53297" y="158536"/>
            <a:ext cx="9144000" cy="607583"/>
          </a:xfrm>
        </p:spPr>
        <p:txBody>
          <a:bodyPr>
            <a:noAutofit/>
          </a:bodyPr>
          <a:lstStyle/>
          <a:p>
            <a:r>
              <a:rPr lang="it-IT" sz="4000" dirty="0" smtClean="0"/>
              <a:t>Rapporti etico-sociali</a:t>
            </a:r>
            <a:endParaRPr lang="it-IT" sz="4000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637" y="1338262"/>
            <a:ext cx="1836909" cy="1222379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502637" y="873211"/>
            <a:ext cx="176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hlinkClick r:id="rId3"/>
              </a:rPr>
              <a:t>Art. 29</a:t>
            </a:r>
            <a:endParaRPr lang="it-IT" dirty="0"/>
          </a:p>
        </p:txBody>
      </p:sp>
      <p:pic>
        <p:nvPicPr>
          <p:cNvPr id="1028" name="Picture 4" descr="Risultati immagini per simpson educazion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3488" y="1338262"/>
            <a:ext cx="1148614" cy="1222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asellaDiTesto 7"/>
          <p:cNvSpPr txBox="1"/>
          <p:nvPr/>
        </p:nvSpPr>
        <p:spPr>
          <a:xfrm>
            <a:off x="2821589" y="867524"/>
            <a:ext cx="176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Art. 30</a:t>
            </a:r>
            <a:endParaRPr lang="it-IT" dirty="0"/>
          </a:p>
        </p:txBody>
      </p:sp>
      <p:pic>
        <p:nvPicPr>
          <p:cNvPr id="1030" name="Picture 6" descr="Risultati immagini per simpson family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4357" y="1338261"/>
            <a:ext cx="1576481" cy="1183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asellaDiTesto 9"/>
          <p:cNvSpPr txBox="1"/>
          <p:nvPr/>
        </p:nvSpPr>
        <p:spPr>
          <a:xfrm>
            <a:off x="4491213" y="867524"/>
            <a:ext cx="176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Art. 31</a:t>
            </a:r>
            <a:endParaRPr lang="it-IT" dirty="0"/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2638" y="3480616"/>
            <a:ext cx="1734062" cy="1305568"/>
          </a:xfrm>
          <a:prstGeom prst="rect">
            <a:avLst/>
          </a:prstGeom>
        </p:spPr>
      </p:pic>
      <p:sp>
        <p:nvSpPr>
          <p:cNvPr id="15" name="CasellaDiTesto 14"/>
          <p:cNvSpPr txBox="1"/>
          <p:nvPr/>
        </p:nvSpPr>
        <p:spPr>
          <a:xfrm>
            <a:off x="502637" y="3048814"/>
            <a:ext cx="176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Art. 32</a:t>
            </a:r>
            <a:endParaRPr lang="it-IT" dirty="0"/>
          </a:p>
        </p:txBody>
      </p:sp>
      <p:pic>
        <p:nvPicPr>
          <p:cNvPr id="2050" name="Picture 2" descr="Risultati immagini per simpson schoo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9588" y="3499108"/>
            <a:ext cx="3754027" cy="2012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asellaDiTesto 12"/>
          <p:cNvSpPr txBox="1"/>
          <p:nvPr/>
        </p:nvSpPr>
        <p:spPr>
          <a:xfrm>
            <a:off x="2417934" y="3056025"/>
            <a:ext cx="176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Art. 34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591833" y="3216523"/>
            <a:ext cx="560016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La scuola è aperta a tutti</a:t>
            </a:r>
            <a:r>
              <a:rPr lang="it-IT" dirty="0" smtClean="0"/>
              <a:t>. </a:t>
            </a:r>
          </a:p>
          <a:p>
            <a:endParaRPr lang="it-IT" dirty="0"/>
          </a:p>
          <a:p>
            <a:r>
              <a:rPr lang="it-IT" dirty="0"/>
              <a:t>L'istruzione inferiore, impartita per almeno otto anni, è obbligatoria e gratuita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r>
              <a:rPr lang="it-IT" dirty="0"/>
              <a:t>I capaci e meritevoli, anche se privi di mezzi, hanno diritto di raggiungere i gradi più alti degli studi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r>
              <a:rPr lang="it-IT" dirty="0"/>
              <a:t>La Repubblica rende effettivo questo diritto con borse di studio, assegni alle famiglie ed altre provvidenze, che devono essere attribuite per concorso.</a:t>
            </a:r>
          </a:p>
        </p:txBody>
      </p:sp>
    </p:spTree>
    <p:extLst>
      <p:ext uri="{BB962C8B-B14F-4D97-AF65-F5344CB8AC3E}">
        <p14:creationId xmlns:p14="http://schemas.microsoft.com/office/powerpoint/2010/main" val="19385894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494</Words>
  <Application>Microsoft Office PowerPoint</Application>
  <PresentationFormat>Widescreen</PresentationFormat>
  <Paragraphs>60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di Office</vt:lpstr>
      <vt:lpstr>Rapporti etico-sociali</vt:lpstr>
      <vt:lpstr>Rapporti etico-sociali</vt:lpstr>
      <vt:lpstr>Rapporti etico-sociali</vt:lpstr>
      <vt:lpstr>Rapporti etico-sociali</vt:lpstr>
      <vt:lpstr>Rapporti etico-sociali</vt:lpstr>
      <vt:lpstr>Rapporti etico-sociali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Rapporti etico-sociali</dc:title>
  <dc:creator>roberto bin</dc:creator>
  <cp:lastModifiedBy>roberto bin</cp:lastModifiedBy>
  <cp:revision>3</cp:revision>
  <dcterms:created xsi:type="dcterms:W3CDTF">2017-12-13T09:46:17Z</dcterms:created>
  <dcterms:modified xsi:type="dcterms:W3CDTF">2017-12-13T10:03:21Z</dcterms:modified>
</cp:coreProperties>
</file>